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59" r:id="rId4"/>
    <p:sldMasterId id="2147483671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84" r:id="rId10"/>
    <p:sldId id="290" r:id="rId11"/>
    <p:sldId id="292" r:id="rId12"/>
    <p:sldId id="298" r:id="rId13"/>
    <p:sldId id="300" r:id="rId14"/>
    <p:sldId id="301" r:id="rId15"/>
    <p:sldId id="302" r:id="rId1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00B0F0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104" d="100"/>
          <a:sy n="104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116151A1-6141-4141-8171-C121B171E111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30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7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7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2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75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1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7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6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1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73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3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</p:spPr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1"/>
          <p:cNvSpPr/>
          <p:nvPr/>
        </p:nvSpPr>
        <p:spPr>
          <a:xfrm>
            <a:off x="9000720" y="360"/>
            <a:ext cx="142920" cy="1371600"/>
          </a:xfrm>
          <a:prstGeom prst="rect">
            <a:avLst/>
          </a:prstGeom>
          <a:solidFill>
            <a:srgbClr val="D1282E"/>
          </a:solidFill>
        </p:spPr>
      </p:sp>
      <p:sp>
        <p:nvSpPr>
          <p:cNvPr id="22" name="CustomShape 2"/>
          <p:cNvSpPr/>
          <p:nvPr/>
        </p:nvSpPr>
        <p:spPr>
          <a:xfrm>
            <a:off x="9000720" y="1371600"/>
            <a:ext cx="142920" cy="54864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3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60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4000">
                <a:solidFill>
                  <a:srgbClr val="D1282E"/>
                </a:solidFill>
                <a:latin typeface="Arial Black"/>
                <a:ea typeface="DejaVu Sans"/>
              </a:rPr>
              <a:t>Click to edit Master title style</a:t>
            </a:r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title"/>
          </p:nvPr>
        </p:nvSpPr>
        <p:spPr>
          <a:xfrm>
            <a:off x="457200" y="1752480"/>
            <a:ext cx="7620120" cy="4373640"/>
          </a:xfrm>
          <a:prstGeom prst="rect">
            <a:avLst/>
          </a:prstGeom>
        </p:spPr>
        <p:txBody>
          <a:bodyPr lIns="100800" tIns="50400" rIns="100800" bIns="5040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200" b="1">
                <a:solidFill>
                  <a:srgbClr val="000000"/>
                </a:solidFill>
                <a:latin typeface="Arial"/>
                <a:ea typeface="DejaVu Sans"/>
              </a:rPr>
              <a:t>Click to edit Master text styles
Second level
Third level
Fourth level
Fifth level</a:t>
            </a:r>
            <a:endParaRPr/>
          </a:p>
        </p:txBody>
      </p:sp>
      <p:sp>
        <p:nvSpPr>
          <p:cNvPr id="25" name="TextShape 5"/>
          <p:cNvSpPr txBox="1"/>
          <p:nvPr/>
        </p:nvSpPr>
        <p:spPr>
          <a:xfrm>
            <a:off x="457200" y="6172200"/>
            <a:ext cx="3429000" cy="304560"/>
          </a:xfrm>
          <a:prstGeom prst="rect">
            <a:avLst/>
          </a:prstGeom>
        </p:spPr>
      </p:sp>
      <p:sp>
        <p:nvSpPr>
          <p:cNvPr id="26" name="TextShape 6"/>
          <p:cNvSpPr txBox="1"/>
          <p:nvPr/>
        </p:nvSpPr>
        <p:spPr>
          <a:xfrm>
            <a:off x="457200" y="6492600"/>
            <a:ext cx="3429000" cy="283680"/>
          </a:xfrm>
          <a:prstGeom prst="rect">
            <a:avLst/>
          </a:prstGeom>
        </p:spPr>
      </p:sp>
      <p:sp>
        <p:nvSpPr>
          <p:cNvPr id="27" name="PlaceHolder 7"/>
          <p:cNvSpPr>
            <a:spLocks noGrp="1"/>
          </p:cNvSpPr>
          <p:nvPr>
            <p:ph type="sldNum"/>
          </p:nvPr>
        </p:nvSpPr>
        <p:spPr>
          <a:xfrm>
            <a:off x="8702280" y="6725520"/>
            <a:ext cx="1315800" cy="365040"/>
          </a:xfrm>
          <a:prstGeom prst="rect">
            <a:avLst/>
          </a:prstGeom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fld id="{00913191-0101-41E1-9141-E12171F11151}" type="slidenum">
              <a:rPr lang="en-US" sz="2600" b="1">
                <a:solidFill>
                  <a:srgbClr val="D1282E"/>
                </a:solidFill>
                <a:latin typeface="Arial"/>
                <a:ea typeface="DejaVu Sans"/>
              </a:rPr>
              <a:t>‹#›</a:t>
            </a:fld>
            <a:endParaRPr/>
          </a:p>
        </p:txBody>
      </p:sp>
      <p:sp>
        <p:nvSpPr>
          <p:cNvPr id="28" name="TextShape 8"/>
          <p:cNvSpPr txBox="1"/>
          <p:nvPr/>
        </p:nvSpPr>
        <p:spPr>
          <a:xfrm>
            <a:off x="457200" y="1604520"/>
            <a:ext cx="8228880" cy="4525920"/>
          </a:xfrm>
          <a:prstGeom prst="rect">
            <a:avLst/>
          </a:prstGeom>
        </p:spPr>
      </p:sp>
      <p:sp>
        <p:nvSpPr>
          <p:cNvPr id="29" name="TextShape 9"/>
          <p:cNvSpPr txBox="1"/>
          <p:nvPr/>
        </p:nvSpPr>
        <p:spPr>
          <a:xfrm>
            <a:off x="457200" y="1604520"/>
            <a:ext cx="8228880" cy="4525920"/>
          </a:xfrm>
          <a:prstGeom prst="rect">
            <a:avLst/>
          </a:prstGeom>
        </p:spPr>
      </p:sp>
      <p:sp>
        <p:nvSpPr>
          <p:cNvPr id="30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194F-BC4C-4045-AFFE-1EA672A68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ACF4-19CA-4138-AC3A-B66C972AF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5.jpg"/><Relationship Id="rId7" Type="http://schemas.openxmlformats.org/officeDocument/2006/relationships/image" Target="../media/image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gif"/><Relationship Id="rId7" Type="http://schemas.openxmlformats.org/officeDocument/2006/relationships/image" Target="../media/image2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35.png"/><Relationship Id="rId5" Type="http://schemas.openxmlformats.org/officeDocument/2006/relationships/image" Target="../media/image7.gif"/><Relationship Id="rId10" Type="http://schemas.openxmlformats.org/officeDocument/2006/relationships/image" Target="../media/image31.gif"/><Relationship Id="rId4" Type="http://schemas.openxmlformats.org/officeDocument/2006/relationships/image" Target="../media/image28.gif"/><Relationship Id="rId9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gif"/><Relationship Id="rId7" Type="http://schemas.openxmlformats.org/officeDocument/2006/relationships/image" Target="../media/image10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gif"/><Relationship Id="rId5" Type="http://schemas.openxmlformats.org/officeDocument/2006/relationships/image" Target="../media/image35.gif"/><Relationship Id="rId10" Type="http://schemas.openxmlformats.org/officeDocument/2006/relationships/image" Target="../media/image37.png"/><Relationship Id="rId4" Type="http://schemas.openxmlformats.org/officeDocument/2006/relationships/image" Target="../media/image34.gif"/><Relationship Id="rId9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6920" cy="6875640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228600" y="12600"/>
            <a:ext cx="8686800" cy="1469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e/π identification and position 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high granularity single sided TRD prototype</a:t>
            </a:r>
            <a:endParaRPr sz="3400" dirty="0">
              <a:latin typeface="Times New Roman" pitchFamily="18" charset="0"/>
              <a:cs typeface="Times New Roman" pitchFamily="18" charset="0"/>
            </a:endParaRPr>
          </a:p>
          <a:p>
            <a:endParaRPr sz="1600" dirty="0"/>
          </a:p>
        </p:txBody>
      </p:sp>
      <p:pic>
        <p:nvPicPr>
          <p:cNvPr id="3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1800" y="1499760"/>
            <a:ext cx="8200440" cy="161280"/>
          </a:xfrm>
          <a:prstGeom prst="rect">
            <a:avLst/>
          </a:prstGeom>
        </p:spPr>
      </p:pic>
      <p:sp>
        <p:nvSpPr>
          <p:cNvPr id="39" name="CustomShape 2"/>
          <p:cNvSpPr/>
          <p:nvPr/>
        </p:nvSpPr>
        <p:spPr>
          <a:xfrm>
            <a:off x="1066800" y="1710000"/>
            <a:ext cx="7239000" cy="887400"/>
          </a:xfrm>
          <a:prstGeom prst="rect">
            <a:avLst/>
          </a:prstGeom>
        </p:spPr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</a:pPr>
            <a:r>
              <a:rPr lang="en-US" i="1" u="sng" dirty="0">
                <a:solidFill>
                  <a:srgbClr val="000000"/>
                </a:solidFill>
                <a:latin typeface="Times New Roman"/>
                <a:ea typeface="DejaVu Sans"/>
              </a:rPr>
              <a:t>M. </a:t>
            </a:r>
            <a:r>
              <a:rPr lang="en-US" i="1" u="sng" dirty="0" err="1">
                <a:solidFill>
                  <a:srgbClr val="000000"/>
                </a:solidFill>
                <a:latin typeface="Times New Roman"/>
                <a:ea typeface="DejaVu Sans"/>
              </a:rPr>
              <a:t>Târzilă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V.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Aprodu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D.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Bartoş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A.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Bercuci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V.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Cătănescu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  F.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Constantin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G.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Caragheorgheopol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M.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Petriş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M.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Petrovici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L.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Prodan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A.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Radu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L.Rădulescu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V.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Simion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DejaVu Sans"/>
              </a:rPr>
              <a:t>, P.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DejaVu Sans"/>
              </a:rPr>
              <a:t>Zaharia</a:t>
            </a:r>
            <a:endParaRPr dirty="0"/>
          </a:p>
        </p:txBody>
      </p:sp>
      <p:sp>
        <p:nvSpPr>
          <p:cNvPr id="40" name="CustomShape 3"/>
          <p:cNvSpPr/>
          <p:nvPr/>
        </p:nvSpPr>
        <p:spPr>
          <a:xfrm>
            <a:off x="1143000" y="1155600"/>
            <a:ext cx="6857640" cy="380520"/>
          </a:xfrm>
          <a:prstGeom prst="rect">
            <a:avLst/>
          </a:prstGeom>
        </p:spPr>
        <p:txBody>
          <a:bodyPr lIns="90000" tIns="45000" rIns="90000" bIns="45000" anchorCtr="1"/>
          <a:lstStyle/>
          <a:p>
            <a:pPr algn="just"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en-US" sz="1400" b="1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European Nuclear Physics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DejaVu Sans"/>
              </a:rPr>
              <a:t>Conference, 17-21 September 2012 Bucharest, Romania </a:t>
            </a:r>
            <a:endParaRPr dirty="0"/>
          </a:p>
        </p:txBody>
      </p:sp>
      <p:sp>
        <p:nvSpPr>
          <p:cNvPr id="41" name="CustomShape 4"/>
          <p:cNvSpPr/>
          <p:nvPr/>
        </p:nvSpPr>
        <p:spPr>
          <a:xfrm>
            <a:off x="504000" y="3048000"/>
            <a:ext cx="7732260" cy="3579840"/>
          </a:xfrm>
          <a:prstGeom prst="rect">
            <a:avLst/>
          </a:prstGeom>
        </p:spPr>
        <p:txBody>
          <a:bodyPr lIns="100800" tIns="50400" rIns="100800" bIns="50400"/>
          <a:lstStyle/>
          <a:p>
            <a:pPr marL="285750" lvl="1" indent="-285750" algn="just">
              <a:spcAft>
                <a:spcPts val="600"/>
              </a:spcAft>
              <a:buSzPct val="45000"/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Compressed Baryonic Matter (CBM) experiment –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Transition Radiation Detector (TRD)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requirements and prototype design</a:t>
            </a:r>
          </a:p>
          <a:p>
            <a:pPr marL="285750" lvl="1" indent="-285750" algn="just">
              <a:spcAft>
                <a:spcPts val="600"/>
              </a:spcAft>
              <a:buSzPct val="45000"/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Pulse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height distribution for electrons and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pions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@ different momenta</a:t>
            </a:r>
          </a:p>
          <a:p>
            <a:pPr marL="285750" lvl="1" indent="-285750" algn="just">
              <a:spcAft>
                <a:spcPts val="600"/>
              </a:spcAft>
              <a:buSzPct val="45000"/>
              <a:buFont typeface="Arial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e/π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discrimination performance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285750" lvl="1" indent="-285750" algn="just">
              <a:spcAft>
                <a:spcPts val="600"/>
              </a:spcAft>
              <a:buSzPct val="45000"/>
              <a:buFont typeface="Arial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 reconstruction. Systematic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endParaRPr lang="en-US" b="1" i="1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285750" lvl="1" indent="-285750" algn="just">
              <a:spcAft>
                <a:spcPts val="600"/>
              </a:spcAft>
              <a:buSzPct val="45000"/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Conclusions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&amp; Outlook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5792040"/>
            <a:ext cx="1077480" cy="1077480"/>
          </a:xfrm>
          <a:prstGeom prst="rect">
            <a:avLst/>
          </a:prstGeom>
        </p:spPr>
      </p:pic>
      <p:pic>
        <p:nvPicPr>
          <p:cNvPr id="4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2088360" y="5803200"/>
            <a:ext cx="1473840" cy="1050840"/>
          </a:xfrm>
          <a:prstGeom prst="rect">
            <a:avLst/>
          </a:prstGeom>
        </p:spPr>
      </p:pic>
      <p:sp>
        <p:nvSpPr>
          <p:cNvPr id="45" name="CustomShape 5"/>
          <p:cNvSpPr/>
          <p:nvPr/>
        </p:nvSpPr>
        <p:spPr>
          <a:xfrm>
            <a:off x="2009520" y="6336360"/>
            <a:ext cx="1576440" cy="415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Hadron Physics Department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      NIPNE-Buchares</a:t>
            </a:r>
            <a:r>
              <a:rPr lang="en-US" sz="1000" b="1" dirty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000" b="1" dirty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            (NIHAM)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4492440" y="6172200"/>
            <a:ext cx="2085480" cy="657000"/>
          </a:xfrm>
          <a:prstGeom prst="rect">
            <a:avLst/>
          </a:prstGeom>
        </p:spPr>
      </p:pic>
      <p:pic>
        <p:nvPicPr>
          <p:cNvPr id="1026" name="Picture 2" descr="D:\Users\Amprenta\Desktop\2012\HP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99" y="5779008"/>
            <a:ext cx="1979801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prenta\Desktop\CBM12012\DesignPrez\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0" y="0"/>
            <a:ext cx="10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</a:rPr>
              <a:t>10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1939" y="2524539"/>
            <a:ext cx="8153400" cy="914400"/>
          </a:xfrm>
        </p:spPr>
        <p:txBody>
          <a:bodyPr>
            <a:normAutofit/>
          </a:bodyPr>
          <a:lstStyle/>
          <a:p>
            <a:pPr defTabSz="8293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 smtClean="0">
                <a:solidFill>
                  <a:srgbClr val="FF0000"/>
                </a:solidFill>
                <a:latin typeface="Constantia" pitchFamily="18"/>
                <a:ea typeface="DejaVu Sans" pitchFamily="2"/>
                <a:cs typeface="DejaVu Sans" pitchFamily="2"/>
              </a:rPr>
              <a:t>Back-up slide</a:t>
            </a:r>
            <a:endParaRPr lang="en-US" sz="3600" kern="0" dirty="0">
              <a:solidFill>
                <a:srgbClr val="FF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026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prenta\Desktop\CBM12012\DesignPrez\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0" y="0"/>
            <a:ext cx="10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prenta\Desktop\CBM12012\DesignPrez\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11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369140" y="4316096"/>
            <a:ext cx="3483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Rohacell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plate between the regular foil radiator and an inner fiber radiator was removed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J:\PozePrezentare\02.gif"/>
          <p:cNvPicPr>
            <a:picLocks noChangeAspect="1"/>
          </p:cNvPicPr>
          <p:nvPr/>
        </p:nvPicPr>
        <p:blipFill>
          <a:blip r:embed="rId4"/>
          <a:srcRect r="18279"/>
          <a:stretch>
            <a:fillRect/>
          </a:stretch>
        </p:blipFill>
        <p:spPr>
          <a:xfrm>
            <a:off x="674761" y="5255402"/>
            <a:ext cx="3135239" cy="129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8"/>
          <p:cNvSpPr txBox="1"/>
          <p:nvPr/>
        </p:nvSpPr>
        <p:spPr>
          <a:xfrm>
            <a:off x="1072168" y="4988496"/>
            <a:ext cx="2204130" cy="26930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2011 TRD 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(2x4+4 mm)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prototype</a:t>
            </a:r>
          </a:p>
        </p:txBody>
      </p:sp>
      <p:grpSp>
        <p:nvGrpSpPr>
          <p:cNvPr id="16" name="Group 17"/>
          <p:cNvGrpSpPr/>
          <p:nvPr/>
        </p:nvGrpSpPr>
        <p:grpSpPr>
          <a:xfrm>
            <a:off x="4800599" y="3200400"/>
            <a:ext cx="4261326" cy="3247198"/>
            <a:chOff x="122785" y="4770360"/>
            <a:chExt cx="3389013" cy="2261878"/>
          </a:xfrm>
        </p:grpSpPr>
        <p:pic>
          <p:nvPicPr>
            <p:cNvPr id="18" name="Picture 4" descr="J:\PozePrezentare\IMG_4779_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2785" y="4798076"/>
              <a:ext cx="3276715" cy="2234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11"/>
            <p:cNvSpPr txBox="1"/>
            <p:nvPr/>
          </p:nvSpPr>
          <p:spPr>
            <a:xfrm>
              <a:off x="494635" y="4770360"/>
              <a:ext cx="1359356" cy="6141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/>
            <a:lstStyle/>
            <a:p>
              <a:pPr marL="0" marR="0" lvl="0" indent="0" algn="ctr" defTabSz="9144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1" u="none" strike="noStrike" kern="1200" cap="none" spc="0" baseline="0">
                  <a:solidFill>
                    <a:srgbClr val="000000"/>
                  </a:solidFill>
                  <a:uFillTx/>
                  <a:latin typeface="Constantia" pitchFamily="18"/>
                  <a:ea typeface="DejaVu LGC Sans" pitchFamily="2"/>
                  <a:cs typeface="DejaVu LGC Sans" pitchFamily="2"/>
                </a:rPr>
                <a:t>Rohacell plate – support for drift electrode</a:t>
              </a:r>
            </a:p>
          </p:txBody>
        </p:sp>
        <p:sp>
          <p:nvSpPr>
            <p:cNvPr id="20" name="Text Box 9"/>
            <p:cNvSpPr txBox="1"/>
            <p:nvPr/>
          </p:nvSpPr>
          <p:spPr>
            <a:xfrm>
              <a:off x="2192402" y="6320159"/>
              <a:ext cx="1319396" cy="7120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1" u="none" strike="noStrike" kern="1200" cap="none" spc="0" baseline="0">
                  <a:solidFill>
                    <a:srgbClr val="EBF1DE"/>
                  </a:solidFill>
                  <a:uFillTx/>
                  <a:latin typeface="Constantia" pitchFamily="18"/>
                  <a:ea typeface="DejaVu LGC Sans" pitchFamily="2"/>
                  <a:cs typeface="DejaVu LGC Sans" pitchFamily="2"/>
                </a:rPr>
                <a:t>Pad plane 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1" u="none" strike="noStrike" kern="1200" cap="none" spc="0" baseline="0">
                  <a:solidFill>
                    <a:srgbClr val="EBF1DE"/>
                  </a:solidFill>
                  <a:uFillTx/>
                  <a:latin typeface="Constantia" pitchFamily="18"/>
                  <a:ea typeface="DejaVu LGC Sans" pitchFamily="2"/>
                  <a:cs typeface="DejaVu LGC Sans" pitchFamily="2"/>
                </a:rPr>
                <a:t>electrode</a:t>
              </a:r>
            </a:p>
          </p:txBody>
        </p:sp>
        <p:cxnSp>
          <p:nvCxnSpPr>
            <p:cNvPr id="21" name="Straight Arrow Connector 2"/>
            <p:cNvCxnSpPr/>
            <p:nvPr/>
          </p:nvCxnSpPr>
          <p:spPr>
            <a:xfrm>
              <a:off x="1333442" y="5245199"/>
              <a:ext cx="218880" cy="446758"/>
            </a:xfrm>
            <a:prstGeom prst="straightConnector1">
              <a:avLst/>
            </a:prstGeom>
            <a:noFill/>
            <a:ln w="19083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3" name="Straight Arrow Connector 13"/>
            <p:cNvCxnSpPr/>
            <p:nvPr/>
          </p:nvCxnSpPr>
          <p:spPr>
            <a:xfrm flipH="1" flipV="1">
              <a:off x="2679118" y="5909758"/>
              <a:ext cx="185404" cy="508324"/>
            </a:xfrm>
            <a:prstGeom prst="straightConnector1">
              <a:avLst/>
            </a:prstGeom>
            <a:noFill/>
            <a:ln w="19083">
              <a:solidFill>
                <a:srgbClr val="000000"/>
              </a:solidFill>
              <a:prstDash val="solid"/>
              <a:tailEnd type="arrow"/>
            </a:ln>
          </p:spPr>
        </p:cxnSp>
      </p:grpSp>
      <p:pic>
        <p:nvPicPr>
          <p:cNvPr id="25" name="Picture 277" descr="D:\Users\Amprenta\Desktop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22313"/>
            <a:ext cx="4803775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stomShape 1"/>
          <p:cNvSpPr/>
          <p:nvPr/>
        </p:nvSpPr>
        <p:spPr>
          <a:xfrm>
            <a:off x="381840" y="152400"/>
            <a:ext cx="8685960" cy="91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e/</a:t>
            </a:r>
            <a:r>
              <a:rPr lang="el-GR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π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discrimination – 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pion rejection factor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680" y="0"/>
            <a:ext cx="106920" cy="685728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380880" y="153120"/>
            <a:ext cx="8152560" cy="91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CBM - TRD </a:t>
            </a:r>
            <a:r>
              <a:rPr lang="en-US" sz="3600" dirty="0">
                <a:solidFill>
                  <a:srgbClr val="FF0000"/>
                </a:solidFill>
                <a:latin typeface="Times New Roman"/>
              </a:rPr>
              <a:t>requirements</a:t>
            </a:r>
            <a:endParaRPr dirty="0"/>
          </a:p>
        </p:txBody>
      </p:sp>
      <p:cxnSp>
        <p:nvCxnSpPr>
          <p:cNvPr id="50" name="Line 2"/>
          <p:cNvCxnSpPr/>
          <p:nvPr/>
        </p:nvCxnSpPr>
        <p:spPr>
          <a:prstGeom prst="bentConnector3">
            <a:avLst/>
          </a:prstGeom>
        </p:spPr>
      </p:cxnSp>
      <p:sp>
        <p:nvSpPr>
          <p:cNvPr id="52" name="CustomShape 4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pic>
        <p:nvPicPr>
          <p:cNvPr id="53" name="Picture 3"/>
          <p:cNvPicPr/>
          <p:nvPr/>
        </p:nvPicPr>
        <p:blipFill rotWithShape="1">
          <a:blip r:embed="rId3"/>
          <a:srcRect l="2125" t="3722" r="12750" b="6163"/>
          <a:stretch/>
        </p:blipFill>
        <p:spPr>
          <a:xfrm>
            <a:off x="304800" y="1848840"/>
            <a:ext cx="4800600" cy="3789960"/>
          </a:xfrm>
          <a:prstGeom prst="rect">
            <a:avLst/>
          </a:prstGeom>
        </p:spPr>
      </p:pic>
      <p:sp>
        <p:nvSpPr>
          <p:cNvPr id="54" name="CustomShape 5"/>
          <p:cNvSpPr/>
          <p:nvPr/>
        </p:nvSpPr>
        <p:spPr>
          <a:xfrm>
            <a:off x="1066800" y="1581720"/>
            <a:ext cx="1371600" cy="12376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 algn="ctr">
              <a:lnSpc>
                <a:spcPct val="93000"/>
              </a:lnSpc>
              <a:buSzPct val="45000"/>
            </a:pPr>
            <a:r>
              <a:rPr lang="en-US" sz="1400" b="1" dirty="0">
                <a:solidFill>
                  <a:srgbClr val="DC2300"/>
                </a:solidFill>
                <a:latin typeface="Times New Roman"/>
                <a:ea typeface="DejaVu Sans"/>
              </a:rPr>
              <a:t>TRD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Transition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Radiation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Detector</a:t>
            </a:r>
            <a:endParaRPr dirty="0"/>
          </a:p>
        </p:txBody>
      </p:sp>
      <p:sp>
        <p:nvSpPr>
          <p:cNvPr id="55" name="TextShape 6"/>
          <p:cNvSpPr txBox="1"/>
          <p:nvPr/>
        </p:nvSpPr>
        <p:spPr>
          <a:xfrm>
            <a:off x="228600" y="1650240"/>
            <a:ext cx="1417320" cy="864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lvl="1" algn="ctr">
              <a:lnSpc>
                <a:spcPct val="93000"/>
              </a:lnSpc>
              <a:buSzPct val="45000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DejaVu Sans"/>
              </a:rPr>
              <a:t>RICH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Ring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Imaging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Cherenkov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Detector</a:t>
            </a:r>
            <a:endParaRPr dirty="0"/>
          </a:p>
        </p:txBody>
      </p:sp>
      <p:sp>
        <p:nvSpPr>
          <p:cNvPr id="56" name="CustomShape 7"/>
          <p:cNvSpPr/>
          <p:nvPr/>
        </p:nvSpPr>
        <p:spPr>
          <a:xfrm>
            <a:off x="1981200" y="1124520"/>
            <a:ext cx="1371600" cy="12376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 algn="ctr">
              <a:lnSpc>
                <a:spcPct val="93000"/>
              </a:lnSpc>
              <a:buSzPct val="45000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DejaVu Sans"/>
              </a:rPr>
              <a:t>TOF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Time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solidFill>
                  <a:srgbClr val="000000"/>
                </a:solidFill>
                <a:latin typeface="Times New Roman"/>
                <a:ea typeface="DejaVu Sans"/>
              </a:rPr>
              <a:t>of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latin typeface="Times New Roman"/>
                <a:ea typeface="DejaVu Sans"/>
              </a:rPr>
              <a:t>Flight</a:t>
            </a:r>
            <a:endParaRPr dirty="0"/>
          </a:p>
        </p:txBody>
      </p:sp>
      <p:sp>
        <p:nvSpPr>
          <p:cNvPr id="57" name="CustomShape 8"/>
          <p:cNvSpPr/>
          <p:nvPr/>
        </p:nvSpPr>
        <p:spPr>
          <a:xfrm>
            <a:off x="3276600" y="1219200"/>
            <a:ext cx="1600200" cy="6858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 algn="ctr">
              <a:lnSpc>
                <a:spcPct val="93000"/>
              </a:lnSpc>
              <a:buSzPct val="45000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DejaVu Sans"/>
              </a:rPr>
              <a:t>ECAL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latin typeface="Times New Roman"/>
                <a:ea typeface="DejaVu Sans"/>
              </a:rPr>
              <a:t>Electromagnetic</a:t>
            </a:r>
            <a:endParaRPr dirty="0"/>
          </a:p>
          <a:p>
            <a:pPr lvl="1" algn="ctr">
              <a:lnSpc>
                <a:spcPct val="93000"/>
              </a:lnSpc>
              <a:buSzPct val="45000"/>
            </a:pPr>
            <a:r>
              <a:rPr lang="en-US" sz="1100" dirty="0">
                <a:latin typeface="Times New Roman"/>
                <a:ea typeface="DejaVu Sans"/>
              </a:rPr>
              <a:t>Calorimeter</a:t>
            </a:r>
            <a:endParaRPr dirty="0"/>
          </a:p>
        </p:txBody>
      </p:sp>
      <p:sp>
        <p:nvSpPr>
          <p:cNvPr id="58" name="CustomShape 9"/>
          <p:cNvSpPr/>
          <p:nvPr/>
        </p:nvSpPr>
        <p:spPr>
          <a:xfrm>
            <a:off x="-533400" y="2514600"/>
            <a:ext cx="1600200" cy="4572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 algn="ctr">
              <a:lnSpc>
                <a:spcPct val="93000"/>
              </a:lnSpc>
              <a:buSzPct val="45000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DejaVu Sans"/>
              </a:rPr>
              <a:t>MVD+STS</a:t>
            </a:r>
            <a:endParaRPr dirty="0"/>
          </a:p>
        </p:txBody>
      </p:sp>
      <p:sp>
        <p:nvSpPr>
          <p:cNvPr id="59" name="CustomShape 10"/>
          <p:cNvSpPr/>
          <p:nvPr/>
        </p:nvSpPr>
        <p:spPr>
          <a:xfrm>
            <a:off x="5105400" y="1056780"/>
            <a:ext cx="3886200" cy="27532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 algn="just">
              <a:buSzPct val="45000"/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Tracking </a:t>
            </a: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of all charged particles: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position resolution ~ 200-300 </a:t>
            </a:r>
            <a:r>
              <a:rPr lang="el-G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@ high rates (10</a:t>
            </a:r>
            <a:r>
              <a:rPr lang="en-US" sz="1600" baseline="30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part/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cm·sec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) and high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multiplicities</a:t>
            </a:r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endParaRPr dirty="0"/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Identification of high energy electrons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l-GR" sz="1400" dirty="0" smtClean="0">
                <a:solidFill>
                  <a:srgbClr val="000000"/>
                </a:solidFill>
                <a:latin typeface="Times New Roman"/>
              </a:rPr>
              <a:t>γ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&gt;2000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) with a pion rejection factor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&gt; 100 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@ 90% electron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efficiency</a:t>
            </a:r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endParaRPr lang="en-US" sz="1400" dirty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Geometry: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3 stations (3 layers each) positioned @ 4.5, 7.45 and 9 m from target</a:t>
            </a:r>
            <a:endParaRPr lang="en-US" sz="1400" dirty="0"/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endParaRPr lang="en-US" sz="14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buSzPct val="45000"/>
            </a:pPr>
            <a:endParaRPr sz="1400" dirty="0"/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endParaRPr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82459"/>
            <a:ext cx="3933731" cy="299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5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SzPct val="45000"/>
              <a:buFont typeface="Wingdings" pitchFamily="2" charset="2"/>
              <a:buChar char="Ø"/>
            </a:pPr>
            <a:endParaRPr lang="en-US" sz="1400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SzPct val="45000"/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Current TRD design: </a:t>
            </a:r>
          </a:p>
          <a:p>
            <a:pPr marL="742950" lvl="1" indent="-285750" algn="just">
              <a:buSzPct val="45000"/>
              <a:buFont typeface="Courier New" pitchFamily="49" charset="0"/>
              <a:buChar char="o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584 m</a:t>
            </a:r>
            <a:r>
              <a:rPr lang="en-US" sz="1400" b="1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total area</a:t>
            </a:r>
          </a:p>
          <a:p>
            <a:pPr marL="742950" lvl="1" indent="-285750" algn="just">
              <a:buSzPct val="45000"/>
              <a:buFont typeface="Courier New" pitchFamily="49" charset="0"/>
              <a:buChar char="o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708 chambers</a:t>
            </a:r>
          </a:p>
          <a:p>
            <a:pPr marL="742950" lvl="1" indent="-285750" algn="just">
              <a:buSzPct val="45000"/>
              <a:buFont typeface="Courier New" pitchFamily="49" charset="0"/>
              <a:buChar char="o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737408 readout channels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7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80880" y="734400"/>
            <a:ext cx="8152560" cy="53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9314" y="6581001"/>
            <a:ext cx="1578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Current TRD structure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81200" y="2286000"/>
            <a:ext cx="6096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73451" y="2286000"/>
            <a:ext cx="503049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1200" y="2286000"/>
            <a:ext cx="243775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680" y="0"/>
            <a:ext cx="106920" cy="6857280"/>
          </a:xfrm>
          <a:prstGeom prst="rect">
            <a:avLst/>
          </a:prstGeom>
        </p:spPr>
      </p:pic>
      <p:pic>
        <p:nvPicPr>
          <p:cNvPr id="6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0880" y="734400"/>
            <a:ext cx="8152560" cy="532800"/>
          </a:xfrm>
          <a:prstGeom prst="rect">
            <a:avLst/>
          </a:prstGeom>
        </p:spPr>
      </p:pic>
      <p:sp>
        <p:nvSpPr>
          <p:cNvPr id="62" name="CustomShape 1"/>
          <p:cNvSpPr/>
          <p:nvPr/>
        </p:nvSpPr>
        <p:spPr>
          <a:xfrm>
            <a:off x="380880" y="76320"/>
            <a:ext cx="8152560" cy="91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CBM-TRD </a:t>
            </a:r>
            <a:r>
              <a:rPr lang="en-US" sz="3600" dirty="0">
                <a:solidFill>
                  <a:srgbClr val="FF0000"/>
                </a:solidFill>
                <a:latin typeface="Times New Roman"/>
              </a:rPr>
              <a:t>prototype design</a:t>
            </a:r>
            <a:endParaRPr dirty="0"/>
          </a:p>
        </p:txBody>
      </p:sp>
      <p:cxnSp>
        <p:nvCxnSpPr>
          <p:cNvPr id="63" name="Line 2"/>
          <p:cNvCxnSpPr/>
          <p:nvPr/>
        </p:nvCxnSpPr>
        <p:spPr>
          <a:prstGeom prst="bentConnector3">
            <a:avLst/>
          </a:prstGeom>
        </p:spPr>
      </p:cxnSp>
      <p:sp>
        <p:nvSpPr>
          <p:cNvPr id="64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FF0000"/>
                </a:solid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66" name="CustomShape 4"/>
          <p:cNvSpPr/>
          <p:nvPr/>
        </p:nvSpPr>
        <p:spPr>
          <a:xfrm>
            <a:off x="609600" y="5502302"/>
            <a:ext cx="3642180" cy="974698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buSzPct val="45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readout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electrode: PCB  300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μm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SzPct val="45000"/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triangular shape of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pads </a:t>
            </a:r>
          </a:p>
          <a:p>
            <a:pPr marL="285750" indent="-285750">
              <a:buSzPct val="45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readout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cell area (0.7 x 2.7)/2 ≈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cm</a:t>
            </a:r>
            <a:r>
              <a:rPr lang="en-US" sz="1400" baseline="30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192 triangular pads</a:t>
            </a:r>
            <a:r>
              <a:rPr lang="en-US" sz="1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and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total area of 8 x 69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cm</a:t>
            </a:r>
            <a:r>
              <a:rPr lang="en-US" sz="1400" baseline="30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/>
          <a:srcRect l="51338" t="4996" r="1602" b="11012"/>
          <a:stretch>
            <a:fillRect/>
          </a:stretch>
        </p:blipFill>
        <p:spPr>
          <a:xfrm>
            <a:off x="477795" y="3505200"/>
            <a:ext cx="3886200" cy="1981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4400" y="1102727"/>
            <a:ext cx="384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45000"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-single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MWPC ( 2 x 4 mm amplification region) + 4 mm drift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SzPct val="45000"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 anode – cathode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SzPct val="45000"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 anode wire pitch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µm gold plated W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wires)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SzPct val="45000"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-1.5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 cathode wire pitch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(70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µm Cu-Be wires)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mprenta\Downloads\http___makeagif.com_media_9-12-2012_Irkn_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6756"/>
            <a:ext cx="4457700" cy="308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:\Screenshot02.png"/>
          <p:cNvPicPr>
            <a:picLocks noChangeAspect="1"/>
          </p:cNvPicPr>
          <p:nvPr/>
        </p:nvPicPr>
        <p:blipFill>
          <a:blip r:embed="rId6"/>
          <a:srcRect l="25867" t="26452" r="26147" b="14951"/>
          <a:stretch>
            <a:fillRect/>
          </a:stretch>
        </p:blipFill>
        <p:spPr>
          <a:xfrm>
            <a:off x="278102" y="883980"/>
            <a:ext cx="4305175" cy="246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21910" y="6397823"/>
            <a:ext cx="254589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Sequence of detector assembling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57443" y="1758235"/>
            <a:ext cx="3090957" cy="2432765"/>
            <a:chOff x="5340806" y="1600200"/>
            <a:chExt cx="3550920" cy="2699572"/>
          </a:xfrm>
        </p:grpSpPr>
        <p:grpSp>
          <p:nvGrpSpPr>
            <p:cNvPr id="10" name="Group 9"/>
            <p:cNvGrpSpPr/>
            <p:nvPr/>
          </p:nvGrpSpPr>
          <p:grpSpPr>
            <a:xfrm>
              <a:off x="5340806" y="1600200"/>
              <a:ext cx="3550920" cy="2699572"/>
              <a:chOff x="5340806" y="1600200"/>
              <a:chExt cx="3550920" cy="2699572"/>
            </a:xfrm>
          </p:grpSpPr>
          <p:pic>
            <p:nvPicPr>
              <p:cNvPr id="3074" name="Picture 2" descr="J:\CBM\Cher_pb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0806" y="1600200"/>
                <a:ext cx="3550920" cy="2699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485142" y="27432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96000" y="34406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i="1" dirty="0" smtClean="0">
                    <a:latin typeface="Times New Roman" pitchFamily="18" charset="0"/>
                    <a:cs typeface="Times New Roman" pitchFamily="18" charset="0"/>
                  </a:rPr>
                  <a:t>π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162800" y="2590800"/>
                <a:ext cx="855405" cy="7297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057900" y="3505200"/>
              <a:ext cx="3810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4" descr="C:\Users\Amprenta\Desktop\PozePrezentare\b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13" y="783397"/>
            <a:ext cx="8976887" cy="1045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685799" y="4269458"/>
            <a:ext cx="7543801" cy="2436142"/>
            <a:chOff x="792480" y="3520440"/>
            <a:chExt cx="7589520" cy="2423160"/>
          </a:xfrm>
        </p:grpSpPr>
        <p:pic>
          <p:nvPicPr>
            <p:cNvPr id="13" name="graphics6"/>
            <p:cNvPicPr/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821680" y="3520440"/>
              <a:ext cx="2560320" cy="2423160"/>
            </a:xfrm>
            <a:prstGeom prst="rect">
              <a:avLst/>
            </a:prstGeom>
          </p:spPr>
        </p:pic>
        <p:pic>
          <p:nvPicPr>
            <p:cNvPr id="11" name="graphics7"/>
            <p:cNvPicPr/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307080" y="3520440"/>
              <a:ext cx="2560320" cy="2423160"/>
            </a:xfrm>
            <a:prstGeom prst="rect">
              <a:avLst/>
            </a:prstGeom>
          </p:spPr>
        </p:pic>
        <p:pic>
          <p:nvPicPr>
            <p:cNvPr id="12" name="graphics2"/>
            <p:cNvPicPr/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2480" y="3520440"/>
              <a:ext cx="2560320" cy="24231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14538" y="5271594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/c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40895" y="5257299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/c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8523" y="5271594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/c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8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-31680" y="0"/>
            <a:ext cx="106920" cy="6857280"/>
          </a:xfrm>
          <a:prstGeom prst="rect">
            <a:avLst/>
          </a:prstGeom>
        </p:spPr>
      </p:pic>
      <p:pic>
        <p:nvPicPr>
          <p:cNvPr id="69" name="Picture 5"/>
          <p:cNvPicPr/>
          <p:nvPr/>
        </p:nvPicPr>
        <p:blipFill rotWithShape="1">
          <a:blip r:embed="rId8"/>
          <a:srcRect b="60719"/>
          <a:stretch/>
        </p:blipFill>
        <p:spPr>
          <a:xfrm>
            <a:off x="380880" y="734400"/>
            <a:ext cx="8152560" cy="209289"/>
          </a:xfrm>
          <a:prstGeom prst="rect">
            <a:avLst/>
          </a:prstGeom>
        </p:spPr>
      </p:pic>
      <p:sp>
        <p:nvSpPr>
          <p:cNvPr id="70" name="CustomShape 1"/>
          <p:cNvSpPr/>
          <p:nvPr/>
        </p:nvSpPr>
        <p:spPr>
          <a:xfrm>
            <a:off x="380880" y="76320"/>
            <a:ext cx="8152560" cy="91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e/</a:t>
            </a:r>
            <a:r>
              <a:rPr lang="el-GR" sz="3600" dirty="0" smtClean="0">
                <a:solidFill>
                  <a:srgbClr val="FF0000"/>
                </a:solidFill>
                <a:latin typeface="Times New Roman"/>
              </a:rPr>
              <a:t>π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</a:rPr>
              <a:t>discrimination</a:t>
            </a:r>
            <a:endParaRPr dirty="0"/>
          </a:p>
        </p:txBody>
      </p:sp>
      <p:cxnSp>
        <p:nvCxnSpPr>
          <p:cNvPr id="71" name="Line 2"/>
          <p:cNvCxnSpPr/>
          <p:nvPr/>
        </p:nvCxnSpPr>
        <p:spPr>
          <a:prstGeom prst="bentConnector3">
            <a:avLst/>
          </a:prstGeom>
        </p:spPr>
      </p:cxnSp>
      <p:sp>
        <p:nvSpPr>
          <p:cNvPr id="72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4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191000"/>
            <a:ext cx="41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Pulse height distribution for electrons and </a:t>
            </a:r>
            <a:r>
              <a:rPr lang="en-US" sz="1600" kern="0" dirty="0" err="1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pions</a:t>
            </a:r>
            <a:r>
              <a:rPr lang="en-US" sz="16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:</a:t>
            </a:r>
            <a:endParaRPr lang="en-US" sz="1600" kern="0" dirty="0">
              <a:solidFill>
                <a:srgbClr val="FF0000"/>
              </a:solidFill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800359" y="4503132"/>
            <a:ext cx="609841" cy="830868"/>
            <a:chOff x="941402" y="2567882"/>
            <a:chExt cx="609841" cy="830868"/>
          </a:xfrm>
        </p:grpSpPr>
        <p:cxnSp>
          <p:nvCxnSpPr>
            <p:cNvPr id="21" name="Straight Connector 16"/>
            <p:cNvCxnSpPr/>
            <p:nvPr/>
          </p:nvCxnSpPr>
          <p:spPr>
            <a:xfrm>
              <a:off x="941402" y="2922120"/>
              <a:ext cx="609841" cy="0"/>
            </a:xfrm>
            <a:prstGeom prst="straightConnector1">
              <a:avLst/>
            </a:prstGeom>
            <a:noFill/>
            <a:ln w="19083">
              <a:solidFill>
                <a:srgbClr val="151AF1"/>
              </a:solidFill>
              <a:prstDash val="solid"/>
            </a:ln>
          </p:spPr>
        </p:cxnSp>
        <p:cxnSp>
          <p:nvCxnSpPr>
            <p:cNvPr id="22" name="Straight Connector 17"/>
            <p:cNvCxnSpPr/>
            <p:nvPr/>
          </p:nvCxnSpPr>
          <p:spPr>
            <a:xfrm>
              <a:off x="941402" y="3043443"/>
              <a:ext cx="609841" cy="0"/>
            </a:xfrm>
            <a:prstGeom prst="straightConnector1">
              <a:avLst/>
            </a:prstGeom>
            <a:noFill/>
            <a:ln w="19083">
              <a:solidFill>
                <a:srgbClr val="FF0000"/>
              </a:solidFill>
              <a:prstDash val="solid"/>
            </a:ln>
          </p:spPr>
        </p:cxnSp>
        <p:sp>
          <p:nvSpPr>
            <p:cNvPr id="23" name="Text Box 13"/>
            <p:cNvSpPr txBox="1"/>
            <p:nvPr/>
          </p:nvSpPr>
          <p:spPr>
            <a:xfrm>
              <a:off x="988923" y="3012115"/>
              <a:ext cx="541077" cy="3866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4" tIns="44997" rIns="90004" bIns="44997" anchor="t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0000"/>
                  </a:solidFill>
                  <a:uFillTx/>
                  <a:latin typeface="Constantia" pitchFamily="18"/>
                  <a:ea typeface="Microsoft YaHei" pitchFamily="2"/>
                  <a:cs typeface="Arial" pitchFamily="2"/>
                </a:rPr>
                <a:t>π</a:t>
              </a:r>
            </a:p>
          </p:txBody>
        </p:sp>
        <p:sp>
          <p:nvSpPr>
            <p:cNvPr id="24" name="Text Box 14"/>
            <p:cNvSpPr txBox="1"/>
            <p:nvPr/>
          </p:nvSpPr>
          <p:spPr>
            <a:xfrm>
              <a:off x="1001158" y="2567882"/>
              <a:ext cx="490319" cy="5381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4" tIns="44997" rIns="90004" bIns="44997" anchor="t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 dirty="0">
                  <a:solidFill>
                    <a:srgbClr val="151AF1"/>
                  </a:solidFill>
                  <a:uFillTx/>
                  <a:latin typeface="Constantia" pitchFamily="18"/>
                  <a:ea typeface="Microsoft YaHei" pitchFamily="2"/>
                  <a:cs typeface="Arial" pitchFamily="2"/>
                </a:rPr>
                <a:t>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025" y="1986835"/>
            <a:ext cx="2961975" cy="1915199"/>
            <a:chOff x="86025" y="990600"/>
            <a:chExt cx="3483295" cy="2286000"/>
          </a:xfrm>
        </p:grpSpPr>
        <p:pic>
          <p:nvPicPr>
            <p:cNvPr id="27" name="Picture 2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52400" y="990600"/>
              <a:ext cx="3416920" cy="2286000"/>
            </a:xfrm>
            <a:prstGeom prst="rect">
              <a:avLst/>
            </a:prstGeom>
          </p:spPr>
        </p:pic>
        <p:sp>
          <p:nvSpPr>
            <p:cNvPr id="28" name="CustomShape 3"/>
            <p:cNvSpPr/>
            <p:nvPr/>
          </p:nvSpPr>
          <p:spPr>
            <a:xfrm>
              <a:off x="886680" y="1010091"/>
              <a:ext cx="713520" cy="31716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solidFill>
                    <a:srgbClr val="FF0000"/>
                  </a:solidFill>
                  <a:latin typeface="Times New Roman"/>
                  <a:ea typeface="DejaVu Sans"/>
                </a:rPr>
                <a:t>TRD1</a:t>
              </a:r>
              <a:endParaRPr dirty="0"/>
            </a:p>
          </p:txBody>
        </p:sp>
        <p:sp>
          <p:nvSpPr>
            <p:cNvPr id="29" name="CustomShape 4"/>
            <p:cNvSpPr/>
            <p:nvPr/>
          </p:nvSpPr>
          <p:spPr>
            <a:xfrm>
              <a:off x="2057400" y="1010091"/>
              <a:ext cx="713520" cy="31716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solidFill>
                    <a:srgbClr val="FF0000"/>
                  </a:solidFill>
                  <a:latin typeface="Times New Roman"/>
                  <a:ea typeface="DejaVu Sans"/>
                </a:rPr>
                <a:t>TRD2</a:t>
              </a:r>
              <a:endParaRPr dirty="0"/>
            </a:p>
          </p:txBody>
        </p:sp>
        <p:grpSp>
          <p:nvGrpSpPr>
            <p:cNvPr id="30" name="Group 14"/>
            <p:cNvGrpSpPr/>
            <p:nvPr/>
          </p:nvGrpSpPr>
          <p:grpSpPr>
            <a:xfrm rot="150906">
              <a:off x="86025" y="1798788"/>
              <a:ext cx="904323" cy="467595"/>
              <a:chOff x="-95441" y="1940806"/>
              <a:chExt cx="904323" cy="467595"/>
            </a:xfrm>
          </p:grpSpPr>
          <p:cxnSp>
            <p:nvCxnSpPr>
              <p:cNvPr id="31" name="Straight Arrow Connector 15"/>
              <p:cNvCxnSpPr/>
              <p:nvPr/>
            </p:nvCxnSpPr>
            <p:spPr>
              <a:xfrm flipV="1">
                <a:off x="-11521" y="2179801"/>
                <a:ext cx="809280" cy="228600"/>
              </a:xfrm>
              <a:prstGeom prst="straightConnector1">
                <a:avLst/>
              </a:prstGeom>
              <a:noFill/>
              <a:ln w="28437">
                <a:solidFill>
                  <a:srgbClr val="FF0000"/>
                </a:solidFill>
                <a:prstDash val="solid"/>
                <a:tailEnd type="arrow"/>
              </a:ln>
            </p:spPr>
          </p:cxnSp>
          <p:sp>
            <p:nvSpPr>
              <p:cNvPr id="32" name="TextBox 16"/>
              <p:cNvSpPr txBox="1"/>
              <p:nvPr/>
            </p:nvSpPr>
            <p:spPr>
              <a:xfrm rot="20543255">
                <a:off x="-95441" y="1940806"/>
                <a:ext cx="904323" cy="366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0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Constantia" pitchFamily="18"/>
                    <a:ea typeface="DejaVu Sans" pitchFamily="2"/>
                    <a:cs typeface="DejaVu Sans" pitchFamily="2"/>
                  </a:rPr>
                  <a:t>beam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7064" y="5344180"/>
            <a:ext cx="167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1" lvl="0" indent="-285841"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 dirty="0">
              <a:solidFill>
                <a:srgbClr val="000000"/>
              </a:solidFill>
              <a:latin typeface="Times New Roman" pitchFamily="18"/>
              <a:ea typeface="DejaVu Sans" pitchFamily="2"/>
              <a:cs typeface="Times New Roman" pitchFamily="1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1" y="1970544"/>
            <a:ext cx="2971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1" indent="-285841" algn="just">
              <a:lnSpc>
                <a:spcPct val="100000"/>
              </a:lnSpc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regular foil radiator Reg2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220 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foils 20 </a:t>
            </a:r>
            <a:r>
              <a:rPr lang="el-G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thick, two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consecutive foils are separated by a 250 </a:t>
            </a:r>
            <a:r>
              <a:rPr lang="el-GR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gap)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in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front of TRD1</a:t>
            </a:r>
          </a:p>
          <a:p>
            <a:pPr marL="285841" lvl="0" indent="-285841" algn="just"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Xe-CO</a:t>
            </a:r>
            <a:r>
              <a:rPr lang="en-US" sz="105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2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(80% - 20%) gas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mixture;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H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V</a:t>
            </a:r>
            <a:r>
              <a:rPr lang="en-US" sz="1050" dirty="0" err="1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 = 2000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V; </a:t>
            </a:r>
            <a:r>
              <a:rPr lang="en-US" sz="1400" kern="0" dirty="0" err="1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HV</a:t>
            </a:r>
            <a:r>
              <a:rPr lang="en-US" sz="1050" kern="0" dirty="0" err="1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d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= 800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V</a:t>
            </a:r>
            <a:endParaRPr lang="en-US" sz="1400" kern="0" dirty="0">
              <a:solidFill>
                <a:srgbClr val="000000"/>
              </a:solidFill>
              <a:latin typeface="Times New Roman" pitchFamily="18"/>
              <a:ea typeface="DejaVu Sans" pitchFamily="2"/>
              <a:cs typeface="Times New Roman" pitchFamily="18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FEE :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Fast Analog Signal Processor 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FASP-VO.1 </a:t>
            </a:r>
          </a:p>
          <a:p>
            <a:pPr algn="just"/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(</a:t>
            </a:r>
            <a:r>
              <a:rPr lang="en-US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Caragheorgheopol</a:t>
            </a:r>
            <a:r>
              <a:rPr lang="en-US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Bartos</a:t>
            </a:r>
            <a:r>
              <a:rPr lang="en-US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Catanescu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CBM  </a:t>
            </a:r>
            <a:r>
              <a:rPr lang="en-US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Meeting,  </a:t>
            </a:r>
            <a:r>
              <a:rPr lang="en-US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2009 , </a:t>
            </a:r>
            <a:r>
              <a:rPr lang="en-US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Split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)</a:t>
            </a:r>
            <a:endParaRPr lang="en-US" sz="1400" kern="0" dirty="0">
              <a:solidFill>
                <a:srgbClr val="000000"/>
              </a:solidFill>
              <a:latin typeface="Times New Roman" pitchFamily="18"/>
              <a:ea typeface="DejaVu Sans" pitchFamily="2"/>
              <a:cs typeface="Times New Roman" pitchFamily="18"/>
            </a:endParaRPr>
          </a:p>
          <a:p>
            <a:pPr marL="285841" lvl="0" indent="-285841" algn="just"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Times New Roman" pitchFamily="18"/>
              <a:ea typeface="DejaVu Sans" pitchFamily="2"/>
              <a:cs typeface="Times New Roman" pitchFamily="18"/>
            </a:endParaRPr>
          </a:p>
          <a:p>
            <a:pPr marL="742950" lvl="1" indent="-285750" algn="just">
              <a:lnSpc>
                <a:spcPct val="100000"/>
              </a:lnSpc>
              <a:buSzPct val="45000"/>
              <a:buFont typeface="Wingdings" pitchFamily="2" charset="2"/>
              <a:buChar char="Ø"/>
            </a:pPr>
            <a:endParaRPr lang="en-US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40" y="820579"/>
            <a:ext cx="2255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3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kern="0" dirty="0">
                <a:latin typeface="Times New Roman" pitchFamily="18" charset="0"/>
                <a:ea typeface="DejaVu Sans" pitchFamily="2"/>
                <a:cs typeface="Times New Roman" pitchFamily="18" charset="0"/>
              </a:rPr>
              <a:t>Test-Beam set-up @ </a:t>
            </a:r>
            <a:r>
              <a:rPr lang="en-US" sz="1000" kern="0" dirty="0" smtClean="0">
                <a:latin typeface="Times New Roman" pitchFamily="18" charset="0"/>
                <a:ea typeface="DejaVu Sans" pitchFamily="2"/>
                <a:cs typeface="Times New Roman" pitchFamily="18" charset="0"/>
              </a:rPr>
              <a:t>T9 PS </a:t>
            </a:r>
            <a:r>
              <a:rPr lang="en-US" sz="1000" kern="0" dirty="0">
                <a:latin typeface="Times New Roman" pitchFamily="18" charset="0"/>
                <a:ea typeface="DejaVu Sans" pitchFamily="2"/>
                <a:cs typeface="Times New Roman" pitchFamily="18" charset="0"/>
              </a:rPr>
              <a:t>CERN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Picture 277" descr="D:\Users\Amprenta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5800"/>
            <a:ext cx="4803775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1680" y="0"/>
            <a:ext cx="106920" cy="6857280"/>
          </a:xfrm>
          <a:prstGeom prst="rect">
            <a:avLst/>
          </a:prstGeom>
        </p:spPr>
      </p:pic>
      <p:pic>
        <p:nvPicPr>
          <p:cNvPr id="69" name="Picture 5"/>
          <p:cNvPicPr/>
          <p:nvPr/>
        </p:nvPicPr>
        <p:blipFill rotWithShape="1">
          <a:blip r:embed="rId4"/>
          <a:srcRect b="79765"/>
          <a:stretch/>
        </p:blipFill>
        <p:spPr>
          <a:xfrm>
            <a:off x="381840" y="734400"/>
            <a:ext cx="8152560" cy="107811"/>
          </a:xfrm>
          <a:prstGeom prst="rect">
            <a:avLst/>
          </a:prstGeom>
        </p:spPr>
      </p:pic>
      <p:sp>
        <p:nvSpPr>
          <p:cNvPr id="70" name="CustomShape 1"/>
          <p:cNvSpPr/>
          <p:nvPr/>
        </p:nvSpPr>
        <p:spPr>
          <a:xfrm>
            <a:off x="381840" y="152400"/>
            <a:ext cx="8685960" cy="91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e/</a:t>
            </a:r>
            <a:r>
              <a:rPr lang="el-GR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π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discrimination – 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pion rejection factor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cxnSp>
        <p:nvCxnSpPr>
          <p:cNvPr id="71" name="Line 2"/>
          <p:cNvCxnSpPr/>
          <p:nvPr/>
        </p:nvCxnSpPr>
        <p:spPr>
          <a:prstGeom prst="bentConnector3">
            <a:avLst/>
          </a:prstGeom>
        </p:spPr>
      </p:cxnSp>
      <p:sp>
        <p:nvSpPr>
          <p:cNvPr id="72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5</a:t>
            </a:r>
            <a:endParaRPr dirty="0"/>
          </a:p>
        </p:txBody>
      </p:sp>
      <p:sp>
        <p:nvSpPr>
          <p:cNvPr id="19" name="TextBox 4"/>
          <p:cNvSpPr txBox="1"/>
          <p:nvPr/>
        </p:nvSpPr>
        <p:spPr>
          <a:xfrm>
            <a:off x="4876801" y="1107266"/>
            <a:ext cx="3657599" cy="19800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TRD </a:t>
            </a:r>
            <a:r>
              <a:rPr lang="en-US" sz="1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operationg</a:t>
            </a:r>
            <a:r>
              <a:rPr lang="en-US" sz="1600" b="1" i="0" u="none" strike="noStrike" kern="1200" cap="none" spc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 conditions</a:t>
            </a:r>
            <a:r>
              <a:rPr lang="en-US" sz="1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DejaVu Sans" pitchFamily="2"/>
              <a:cs typeface="Times New Roman" pitchFamily="18"/>
            </a:endParaRPr>
          </a:p>
          <a:p>
            <a:pPr marL="285841" marR="0" lvl="0" indent="-285841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Xe-CO</a:t>
            </a:r>
            <a:r>
              <a:rPr lang="en-US" sz="105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2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DejaVu Sans" pitchFamily="2"/>
              <a:cs typeface="Times New Roman" pitchFamily="18"/>
            </a:endParaRPr>
          </a:p>
          <a:p>
            <a:pPr marL="285841" marR="0" lvl="0" indent="-285841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H</a:t>
            </a:r>
            <a:r>
              <a:rPr lang="en-US" sz="1600" kern="0" dirty="0" err="1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V</a:t>
            </a:r>
            <a:r>
              <a:rPr lang="en-U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 = 2000 V</a:t>
            </a:r>
          </a:p>
          <a:p>
            <a:pPr marL="285841" marR="0" lvl="0" indent="-285841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H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V</a:t>
            </a:r>
            <a:r>
              <a:rPr lang="en-U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d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 = 800 V</a:t>
            </a:r>
          </a:p>
          <a:p>
            <a:pPr marL="285841" indent="-285841" algn="just"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Reg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 </a:t>
            </a:r>
            <a:r>
              <a:rPr lang="en-US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2 : 220 foils 20 </a:t>
            </a:r>
            <a:r>
              <a:rPr lang="el-G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thick (two consecutive foils are separated by a 250 </a:t>
            </a:r>
            <a:r>
              <a:rPr lang="el-G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gap)</a:t>
            </a:r>
            <a:r>
              <a:rPr lang="en-US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Times New Roman" pitchFamily="18"/>
              </a:rPr>
              <a:t> 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DejaVu Sans" pitchFamily="2"/>
              <a:cs typeface="Times New Roman" pitchFamily="1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1000" y="4888468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u="sng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pion suppression ≈1</a:t>
            </a:r>
            <a:r>
              <a:rPr lang="en-US" u="sng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% </a:t>
            </a:r>
            <a:r>
              <a:rPr lang="en-US" u="sng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with </a:t>
            </a:r>
            <a:r>
              <a:rPr lang="en-US" u="sng" dirty="0">
                <a:solidFill>
                  <a:srgbClr val="000000"/>
                </a:solidFill>
                <a:latin typeface="Times New Roman" pitchFamily="18"/>
                <a:ea typeface="DejaVu Sans" pitchFamily="2"/>
                <a:cs typeface="Times New Roman" pitchFamily="18"/>
              </a:rPr>
              <a:t>7 TRD layers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242846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 p = 4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26" name="Picture 278" descr="D:\Users\Amprenta\Desktop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044825"/>
            <a:ext cx="494982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7329" y="1828800"/>
            <a:ext cx="1368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more information on the backup slide</a:t>
            </a:r>
            <a:endParaRPr lang="en-US" sz="105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41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http___makeagif.com_media_9-19-2012_r9g0C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7660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22"/>
          <p:cNvGrpSpPr/>
          <p:nvPr/>
        </p:nvGrpSpPr>
        <p:grpSpPr>
          <a:xfrm>
            <a:off x="323014" y="762000"/>
            <a:ext cx="2572586" cy="2666640"/>
            <a:chOff x="501484" y="685268"/>
            <a:chExt cx="3430435" cy="3191100"/>
          </a:xfrm>
        </p:grpSpPr>
        <p:pic>
          <p:nvPicPr>
            <p:cNvPr id="44" name="Picture 23" descr="J:\PozePrezentare\PRF\TRD1_pi_CutInMax80_02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1484" y="884883"/>
              <a:ext cx="3430435" cy="2784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Box 1"/>
            <p:cNvSpPr txBox="1"/>
            <p:nvPr/>
          </p:nvSpPr>
          <p:spPr>
            <a:xfrm>
              <a:off x="3016385" y="3568741"/>
              <a:ext cx="794653" cy="3076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/>
            <a:p>
              <a:pPr defTabSz="8294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i="1" dirty="0">
                  <a:solidFill>
                    <a:srgbClr val="000000"/>
                  </a:solidFill>
                  <a:latin typeface="Cambria Math" pitchFamily="18"/>
                  <a:ea typeface="DejaVu Sans" pitchFamily="2"/>
                  <a:cs typeface="DejaVu Sans" pitchFamily="2"/>
                </a:rPr>
                <a:t>d [</a:t>
              </a:r>
              <a:r>
                <a:rPr lang="en-US" sz="900" i="1" dirty="0" err="1" smtClean="0">
                  <a:solidFill>
                    <a:srgbClr val="000000"/>
                  </a:solidFill>
                  <a:latin typeface="Cambria Math" pitchFamily="18"/>
                  <a:ea typeface="DejaVu Sans" pitchFamily="2"/>
                  <a:cs typeface="DejaVu Sans" pitchFamily="2"/>
                </a:rPr>
                <a:t>p.u</a:t>
              </a:r>
              <a:r>
                <a:rPr lang="en-US" sz="900" i="1" smtClean="0">
                  <a:solidFill>
                    <a:srgbClr val="000000"/>
                  </a:solidFill>
                  <a:latin typeface="Cambria Math" pitchFamily="18"/>
                  <a:ea typeface="DejaVu Sans" pitchFamily="2"/>
                  <a:cs typeface="DejaVu Sans" pitchFamily="2"/>
                </a:rPr>
                <a:t>.]</a:t>
              </a:r>
              <a:endParaRPr lang="en-US" sz="900" i="1" dirty="0">
                <a:solidFill>
                  <a:srgbClr val="000000"/>
                </a:solidFill>
                <a:latin typeface="Cambria Math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6" name="TextBox 26"/>
            <p:cNvSpPr txBox="1"/>
            <p:nvPr/>
          </p:nvSpPr>
          <p:spPr>
            <a:xfrm>
              <a:off x="579601" y="685268"/>
              <a:ext cx="1269062" cy="3261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/>
            <a:p>
              <a:pPr defTabSz="8294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00" dirty="0" smtClean="0"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PRF for TRD1</a:t>
              </a:r>
              <a:endParaRPr lang="en-US" sz="130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</p:grpSp>
      <p:pic>
        <p:nvPicPr>
          <p:cNvPr id="6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-31680" y="0"/>
            <a:ext cx="106920" cy="6857280"/>
          </a:xfrm>
          <a:prstGeom prst="rect">
            <a:avLst/>
          </a:prstGeom>
        </p:spPr>
      </p:pic>
      <p:pic>
        <p:nvPicPr>
          <p:cNvPr id="69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80880" y="762600"/>
            <a:ext cx="8152560" cy="532800"/>
          </a:xfrm>
          <a:prstGeom prst="rect">
            <a:avLst/>
          </a:prstGeom>
        </p:spPr>
      </p:pic>
      <p:sp>
        <p:nvSpPr>
          <p:cNvPr id="70" name="CustomShape 1"/>
          <p:cNvSpPr/>
          <p:nvPr/>
        </p:nvSpPr>
        <p:spPr>
          <a:xfrm>
            <a:off x="380880" y="152400"/>
            <a:ext cx="8152560" cy="91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Position reconstruction –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algorithm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cxnSp>
        <p:nvCxnSpPr>
          <p:cNvPr id="71" name="Line 2"/>
          <p:cNvCxnSpPr/>
          <p:nvPr/>
        </p:nvCxnSpPr>
        <p:spPr>
          <a:prstGeom prst="bentConnector3">
            <a:avLst/>
          </a:prstGeom>
        </p:spPr>
      </p:cxnSp>
      <p:sp>
        <p:nvSpPr>
          <p:cNvPr id="72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6</a:t>
            </a:r>
            <a:endParaRPr dirty="0"/>
          </a:p>
        </p:txBody>
      </p:sp>
      <p:pic>
        <p:nvPicPr>
          <p:cNvPr id="52" name="Picture 2" descr="D:\Users\Amprenta\Desktop\Picture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640" y="1066800"/>
            <a:ext cx="324360" cy="91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71800" y="907727"/>
            <a:ext cx="1708845" cy="8448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22"/>
          <p:cNvSpPr/>
          <p:nvPr/>
        </p:nvSpPr>
        <p:spPr>
          <a:xfrm>
            <a:off x="4695907" y="838200"/>
            <a:ext cx="2162093" cy="4080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0" compatLnSpc="0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(track position relative to the center of the pad with maximum charge)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14302" y="4738807"/>
            <a:ext cx="50486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solidFill>
                  <a:srgbClr val="C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Simplified simulations:</a:t>
            </a:r>
            <a:endParaRPr lang="en-US" sz="1600" kern="0" dirty="0">
              <a:solidFill>
                <a:srgbClr val="C00000"/>
              </a:solidFill>
              <a:latin typeface="Times New Roman" pitchFamily="18" charset="0"/>
              <a:ea typeface="DejaVu Sans" pitchFamily="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effects:</a:t>
            </a:r>
          </a:p>
          <a:p>
            <a:pPr lvl="1"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1.uniform distribution for hit position </a:t>
            </a:r>
            <a:endParaRPr lang="en-US" sz="1400" kern="0" dirty="0" smtClean="0">
              <a:solidFill>
                <a:srgbClr val="000000"/>
              </a:solidFill>
              <a:latin typeface="Times New Roman" pitchFamily="18" charset="0"/>
              <a:ea typeface="DejaVu Sans" pitchFamily="2"/>
              <a:cs typeface="Times New Roman" pitchFamily="18" charset="0"/>
            </a:endParaRPr>
          </a:p>
          <a:p>
            <a:pPr lvl="1"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2.Gaussian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shape for  the charge distribution</a:t>
            </a:r>
          </a:p>
          <a:p>
            <a:pPr lvl="1"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3.pedestal fluctuation</a:t>
            </a:r>
          </a:p>
          <a:p>
            <a:pPr lvl="1"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4.crosstalk 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between pads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Amprenta\Desktop\2012\PrezentareCBM\crosstalk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3962400"/>
            <a:ext cx="43243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05800" y="3352799"/>
            <a:ext cx="762000" cy="11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23"/>
          <p:cNvSpPr txBox="1"/>
          <p:nvPr/>
        </p:nvSpPr>
        <p:spPr>
          <a:xfrm>
            <a:off x="2895600" y="2514600"/>
            <a:ext cx="5867400" cy="1971452"/>
          </a:xfrm>
          <a:prstGeom prst="rect">
            <a:avLst/>
          </a:prstGeom>
          <a:noFill/>
          <a:ln>
            <a:noFill/>
          </a:ln>
        </p:spPr>
        <p:txBody>
          <a:bodyPr vert="horz" wrap="square" lIns="82945" tIns="41473" rIns="82945" bIns="41473" anchor="t" anchorCtr="0" compatLnSpc="0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Algorithm:</a:t>
            </a:r>
          </a:p>
          <a:p>
            <a:pPr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1.pairing of triangular pads resulting:</a:t>
            </a:r>
          </a:p>
          <a:p>
            <a:pPr marL="259286" indent="-259286" algn="just" defTabSz="829452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a rectangular pad configuration</a:t>
            </a:r>
          </a:p>
          <a:p>
            <a:pPr marL="259286" indent="-259286" algn="just" defTabSz="829452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a tilted pad configuration</a:t>
            </a:r>
          </a:p>
          <a:p>
            <a:pPr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2.position across the pads is reconstructed considering clusters of 3 or 2 adjacent pads</a:t>
            </a:r>
          </a:p>
          <a:p>
            <a:pPr algn="just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3.position along the pads is the intersection of two lines each one parallel with the y coordinate in the systems associated with the pad configurations from above</a:t>
            </a:r>
          </a:p>
        </p:txBody>
      </p:sp>
    </p:spTree>
    <p:extLst>
      <p:ext uri="{BB962C8B-B14F-4D97-AF65-F5344CB8AC3E}">
        <p14:creationId xmlns:p14="http://schemas.microsoft.com/office/powerpoint/2010/main" val="41756536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" y="3733800"/>
            <a:ext cx="2425159" cy="1981199"/>
            <a:chOff x="127257" y="4191000"/>
            <a:chExt cx="2795761" cy="2286000"/>
          </a:xfrm>
        </p:grpSpPr>
        <p:pic>
          <p:nvPicPr>
            <p:cNvPr id="3074" name="Picture 2" descr="D:\Users\Amprenta\Desktop\2012\PrezentareCBM\x03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1" r="8979"/>
            <a:stretch/>
          </p:blipFill>
          <p:spPr bwMode="auto">
            <a:xfrm>
              <a:off x="127257" y="4234190"/>
              <a:ext cx="2795761" cy="224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371600" y="4191000"/>
                  <a:ext cx="7801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𝑠𝑖𝑚</m:t>
                            </m:r>
                          </m:sub>
                        </m:sSub>
                      </m:oMath>
                    </m:oMathPara>
                  </a14:m>
                  <a:endParaRPr lang="en-US" sz="1400" b="0" i="1" dirty="0" smtClean="0">
                    <a:solidFill>
                      <a:schemeClr val="accent3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9933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9933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9933FF"/>
                                </a:solidFill>
                                <a:latin typeface="Cambria Math"/>
                              </a:rPr>
                              <m:t>𝑟𝑠𝑖𝑚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4191000"/>
                  <a:ext cx="78013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703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98" name="Picture 2" descr="G:\CBM\deltaxSi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r="8240"/>
          <a:stretch/>
        </p:blipFill>
        <p:spPr bwMode="auto">
          <a:xfrm>
            <a:off x="2620658" y="3752876"/>
            <a:ext cx="2277245" cy="18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prenta\Desktop\CBM12012\DesignPrez\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0" y="0"/>
            <a:ext cx="10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prenta\Desktop\CBM12012\DesignPrez\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Systematic study – simulation 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7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79875" y="3807023"/>
                <a:ext cx="9818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𝑟𝑠𝑖𝑚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75" y="3807023"/>
                <a:ext cx="981872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2000" r="-37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7" name="Picture 2" descr="J:\CBM\xcorr1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r="3376"/>
          <a:stretch/>
        </p:blipFill>
        <p:spPr bwMode="auto">
          <a:xfrm>
            <a:off x="5410200" y="2329014"/>
            <a:ext cx="3124200" cy="30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Amprenta\Desktop\2012\PrezentareCBM\QnQt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/>
          <a:stretch/>
        </p:blipFill>
        <p:spPr bwMode="auto">
          <a:xfrm>
            <a:off x="76201" y="1492173"/>
            <a:ext cx="2544457" cy="20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Amprenta\Desktop\2012\PrezentareCBM\qmaxSim02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 r="7725"/>
          <a:stretch/>
        </p:blipFill>
        <p:spPr bwMode="auto">
          <a:xfrm>
            <a:off x="2514600" y="1513920"/>
            <a:ext cx="2383303" cy="19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3010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-because the Gaussian signal is digitized on a finite interval (given by 3 pads) 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270" y="590739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systematic errors in position reconstruction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5917574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calculate corrections of digitization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43926" y="6212194"/>
            <a:ext cx="31367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55716" y="6169004"/>
            <a:ext cx="38830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10000" y="4953001"/>
            <a:ext cx="747588" cy="9905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beam profile with applied corrections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62000" y="1825625"/>
            <a:ext cx="48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495425" y="1444625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85800" y="1673225"/>
            <a:ext cx="996135" cy="9937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895600" y="1447800"/>
            <a:ext cx="1014952" cy="56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-simulated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24240" y="1390439"/>
                <a:ext cx="32677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1400" b="0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uniformly generated hit position across one pad width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𝑠𝑖𝑚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i="1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1400" dirty="0" smtClean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reconstructed position information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9933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rgbClr val="99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9933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9933FF"/>
                            </a:solidFill>
                            <a:latin typeface="Cambria Math"/>
                          </a:rPr>
                          <m:t>𝑟𝑠𝑖𝑚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9933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40" y="1390439"/>
                <a:ext cx="3267749" cy="954107"/>
              </a:xfrm>
              <a:prstGeom prst="rect">
                <a:avLst/>
              </a:prstGeom>
              <a:blipFill rotWithShape="1">
                <a:blip r:embed="rId11"/>
                <a:stretch>
                  <a:fillRect l="-187" t="-637" r="-1679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1063823"/>
            <a:ext cx="240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cluster shape distributions: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7408617" y="5708882"/>
            <a:ext cx="738664" cy="293700"/>
          </a:xfrm>
          <a:prstGeom prst="bentConnector3">
            <a:avLst>
              <a:gd name="adj1" fmla="val -576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Amprenta\Desktop\2012\xOld_xCorrSim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8293" r="8138" b="2193"/>
          <a:stretch/>
        </p:blipFill>
        <p:spPr bwMode="auto">
          <a:xfrm>
            <a:off x="4876800" y="3091904"/>
            <a:ext cx="3557763" cy="37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CBM\Qi-1Qi+1copy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/>
          <a:stretch/>
        </p:blipFill>
        <p:spPr bwMode="auto">
          <a:xfrm>
            <a:off x="3255560" y="1295400"/>
            <a:ext cx="24592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CBM\dataQi-1Qi+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/>
          <a:stretch/>
        </p:blipFill>
        <p:spPr bwMode="auto">
          <a:xfrm>
            <a:off x="760422" y="1295400"/>
            <a:ext cx="2488833" cy="18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CBM\deltaxSimNoise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/>
          <a:stretch/>
        </p:blipFill>
        <p:spPr bwMode="auto">
          <a:xfrm>
            <a:off x="109667" y="3429000"/>
            <a:ext cx="2541570" cy="19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prenta\Desktop\CBM12012\DesignPrez\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0" y="0"/>
            <a:ext cx="10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prenta\Desktop\CBM12012\DesignPrez\02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4"/>
          <a:stretch/>
        </p:blipFill>
        <p:spPr bwMode="auto">
          <a:xfrm>
            <a:off x="381000" y="914400"/>
            <a:ext cx="81534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8385" y="3505343"/>
                <a:ext cx="8876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𝑒𝑐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85" y="3505343"/>
                <a:ext cx="887615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r="-411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8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09594" y="1371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4222" y="1368623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CBM\qmaxSim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03" y="1143000"/>
            <a:ext cx="2459997" cy="19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77288" y="1506707"/>
            <a:ext cx="953684" cy="456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-simulated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66677" y="3200400"/>
                <a:ext cx="11566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>
                                <a:latin typeface="Cambria Math"/>
                              </a:rPr>
                              <m:t>┴</m:t>
                            </m:r>
                          </m:sub>
                        </m:sSub>
                      </m:sub>
                    </m:sSub>
                    <m:r>
                      <a:rPr lang="en-US" sz="1200">
                        <a:latin typeface="Cambria Math"/>
                      </a:rPr>
                      <m:t>≈</m:t>
                    </m:r>
                    <m:r>
                      <a:rPr lang="en-US" sz="1200" b="0" i="0" smtClean="0">
                        <a:latin typeface="Cambria Math"/>
                      </a:rPr>
                      <m:t>550</m:t>
                    </m:r>
                    <m:r>
                      <a:rPr lang="en-US" sz="1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200">
                        <a:latin typeface="Cambria Math"/>
                      </a:rPr>
                      <m:t>μ</m:t>
                    </m:r>
                    <m:r>
                      <a:rPr lang="en-US" sz="1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latin typeface="Constantia" pitchFamily="1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677" y="3200400"/>
                <a:ext cx="1156663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357" r="-526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aseline="30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762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Systematic study – simulation II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383919"/>
            <a:ext cx="224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adding fluctuations and crosstalk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89781" y="3916495"/>
            <a:ext cx="0" cy="44710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4439796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distribution correction</a:t>
            </a:r>
          </a:p>
        </p:txBody>
      </p:sp>
      <p:cxnSp>
        <p:nvCxnSpPr>
          <p:cNvPr id="29" name="Straight Arrow Connector 28"/>
          <p:cNvCxnSpPr>
            <a:stCxn id="12" idx="1"/>
          </p:cNvCxnSpPr>
          <p:nvPr/>
        </p:nvCxnSpPr>
        <p:spPr>
          <a:xfrm flipH="1" flipV="1">
            <a:off x="1219200" y="4440540"/>
            <a:ext cx="1600200" cy="153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74148" y="4754695"/>
            <a:ext cx="0" cy="44710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28355" y="5277996"/>
            <a:ext cx="2148445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28355" y="528817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realistic beam profile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3600" y="3228633"/>
            <a:ext cx="18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 results!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983069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reconstructed measurements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-reconstructed position with correction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Gaussian fit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1082" y="4274403"/>
            <a:ext cx="158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missing tail due to a limited number of electronically equipped readout pads 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848600" y="5029200"/>
            <a:ext cx="408956" cy="1313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78991" y="353300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spikes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248400" y="3810000"/>
            <a:ext cx="609600" cy="1064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63685" y="3810000"/>
            <a:ext cx="163807" cy="6908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" y="987623"/>
            <a:ext cx="240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cluster shape distributions: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prenta\Desktop\CBM12012\DesignPrez\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0" y="0"/>
            <a:ext cx="10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prenta\Desktop\CBM12012\DesignPrez\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914400"/>
          </a:xfrm>
        </p:spPr>
        <p:txBody>
          <a:bodyPr>
            <a:normAutofit/>
          </a:bodyPr>
          <a:lstStyle/>
          <a:p>
            <a:pPr defTabSz="8293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>
                <a:solidFill>
                  <a:srgbClr val="FF0000"/>
                </a:solidFill>
                <a:latin typeface="Constantia" pitchFamily="18"/>
                <a:ea typeface="DejaVu Sans" pitchFamily="2"/>
                <a:cs typeface="DejaVu Sans" pitchFamily="2"/>
              </a:rPr>
              <a:t>Conclusions &amp; Outlook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608802"/>
            <a:ext cx="3363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Mădălina Târzilă,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nd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uNPC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200" baseline="30000" dirty="0" err="1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vi-V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September 2012</a:t>
            </a: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7" name="Rectangle 4"/>
          <p:cNvSpPr/>
          <p:nvPr/>
        </p:nvSpPr>
        <p:spPr>
          <a:xfrm>
            <a:off x="355612" y="1323944"/>
            <a:ext cx="8559787" cy="44672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36" tIns="41469" rIns="82936" bIns="41469" anchor="t" anchorCtr="0" compatLnSpc="0">
            <a:spAutoFit/>
          </a:bodyPr>
          <a:lstStyle/>
          <a:p>
            <a:pPr defTabSz="829366">
              <a:lnSpc>
                <a:spcPct val="12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- the </a:t>
            </a:r>
            <a:r>
              <a:rPr lang="en-GB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results show:</a:t>
            </a:r>
          </a:p>
          <a:p>
            <a:pPr marL="673942" lvl="1" indent="-259259" defTabSz="829366">
              <a:lnSpc>
                <a:spcPct val="125000"/>
              </a:lnSpc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e/</a:t>
            </a:r>
            <a:r>
              <a:rPr lang="en-US" sz="1500" kern="0" dirty="0">
                <a:solidFill>
                  <a:srgbClr val="000000"/>
                </a:solidFill>
                <a:latin typeface="Constantia" pitchFamily="18"/>
                <a:ea typeface="Microsoft YaHei" pitchFamily="2"/>
                <a:cs typeface="Arial" pitchFamily="2"/>
              </a:rPr>
              <a:t>π</a:t>
            </a:r>
            <a:r>
              <a:rPr lang="en-GB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discrimination of 1% for 7 TRD layers</a:t>
            </a:r>
            <a:r>
              <a:rPr lang="en-US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</a:t>
            </a:r>
            <a:endParaRPr lang="en-US" sz="1500" i="1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1" u="sng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414683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i="1" u="sng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 </a:t>
            </a:r>
            <a:r>
              <a:rPr lang="en-GB" sz="1600" i="1" u="sng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progress</a:t>
            </a:r>
            <a:r>
              <a:rPr lang="en-GB" sz="1600" i="1" u="sng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:</a:t>
            </a:r>
          </a:p>
          <a:p>
            <a:pPr marL="0" lvl="1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- further systematic studies including </a:t>
            </a:r>
            <a:r>
              <a:rPr lang="en-US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</a:t>
            </a: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he reconstruction along the pads (the y coordinate)</a:t>
            </a:r>
            <a:endParaRPr lang="en-US" sz="1500" i="1" kern="0" dirty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defTabSz="829366">
              <a:lnSpc>
                <a:spcPct val="12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- preparations towards  </a:t>
            </a:r>
            <a:r>
              <a:rPr lang="en-GB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“real </a:t>
            </a:r>
            <a:r>
              <a:rPr lang="en-GB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size prototype”</a:t>
            </a:r>
          </a:p>
          <a:p>
            <a:pPr defTabSz="829366">
              <a:lnSpc>
                <a:spcPct val="12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i="1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259259" indent="-259259" defTabSz="829366">
              <a:lnSpc>
                <a:spcPct val="12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i="1" kern="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8566200" y="228600"/>
            <a:ext cx="349200" cy="396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DejaVu Sans"/>
              </a:rPr>
              <a:t>9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613" y="2017922"/>
                <a:ext cx="4238612" cy="1258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00433" lvl="1" indent="-285750" algn="just" defTabSz="829366">
                  <a:lnSpc>
                    <a:spcPct val="125000"/>
                  </a:lnSpc>
                  <a:buSzPct val="100000"/>
                  <a:buFont typeface="Courier New" pitchFamily="49" charset="0"/>
                  <a:buChar char="o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500" i="1" kern="0" dirty="0" smtClean="0">
                    <a:solidFill>
                      <a:srgbClr val="000000"/>
                    </a:solidFill>
                    <a:latin typeface="Constantia" pitchFamily="18"/>
                    <a:ea typeface="DejaVu Sans" pitchFamily="2"/>
                    <a:cs typeface="DejaVu Sans" pitchFamily="2"/>
                  </a:rPr>
                  <a:t>in beam conditions, a position </a:t>
                </a:r>
                <a:r>
                  <a:rPr lang="en-US" sz="1500" i="1" kern="0" dirty="0">
                    <a:solidFill>
                      <a:srgbClr val="000000"/>
                    </a:solidFill>
                    <a:latin typeface="Constantia" pitchFamily="18"/>
                    <a:ea typeface="DejaVu Sans" pitchFamily="2"/>
                    <a:cs typeface="DejaVu Sans" pitchFamily="2"/>
                  </a:rPr>
                  <a:t>resolution across the pads of ≈ 550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μ</m:t>
                    </m:r>
                    <m:r>
                      <a:rPr lang="en-US" sz="16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1500" i="1" kern="0" dirty="0">
                    <a:solidFill>
                      <a:srgbClr val="000000"/>
                    </a:solidFill>
                    <a:latin typeface="Constantia" pitchFamily="18"/>
                    <a:ea typeface="DejaVu Sans" pitchFamily="2"/>
                    <a:cs typeface="DejaVu Sans" pitchFamily="2"/>
                  </a:rPr>
                  <a:t> </a:t>
                </a:r>
                <a:r>
                  <a:rPr lang="en-US" sz="1500" i="1" kern="0" dirty="0" smtClean="0">
                    <a:solidFill>
                      <a:srgbClr val="000000"/>
                    </a:solidFill>
                    <a:latin typeface="Constantia" pitchFamily="18"/>
                    <a:ea typeface="DejaVu Sans" pitchFamily="2"/>
                    <a:cs typeface="DejaVu Sans" pitchFamily="2"/>
                  </a:rPr>
                  <a:t>was obtained; </a:t>
                </a:r>
                <a:r>
                  <a:rPr lang="en-US" sz="1500" i="1" kern="0" dirty="0">
                    <a:solidFill>
                      <a:srgbClr val="000000"/>
                    </a:solidFill>
                    <a:latin typeface="Constantia" pitchFamily="18"/>
                    <a:ea typeface="DejaVu Sans" pitchFamily="2"/>
                    <a:cs typeface="DejaVu Sans" pitchFamily="2"/>
                  </a:rPr>
                  <a:t>this result is compatible </a:t>
                </a:r>
                <a:r>
                  <a:rPr lang="en-US" sz="1500" i="1" kern="0" dirty="0" smtClean="0">
                    <a:solidFill>
                      <a:srgbClr val="000000"/>
                    </a:solidFill>
                    <a:latin typeface="Constantia" pitchFamily="18"/>
                    <a:ea typeface="DejaVu Sans" pitchFamily="2"/>
                    <a:cs typeface="DejaVu Sans" pitchFamily="2"/>
                  </a:rPr>
                  <a:t>with the CBM-TRD requirements</a:t>
                </a:r>
                <a:endParaRPr lang="en-US" sz="1500" i="1" kern="0" dirty="0"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13" y="2017922"/>
                <a:ext cx="4238612" cy="1258678"/>
              </a:xfrm>
              <a:prstGeom prst="rect">
                <a:avLst/>
              </a:prstGeom>
              <a:blipFill rotWithShape="1">
                <a:blip r:embed="rId4"/>
                <a:stretch>
                  <a:fillRect r="-1724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flipH="1">
            <a:off x="5257800" y="1779292"/>
            <a:ext cx="152400" cy="164970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24400" y="2604146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34000" y="1779292"/>
            <a:ext cx="3581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-</a:t>
            </a: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</a:t>
            </a:r>
            <a:r>
              <a:rPr lang="en-US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not all detector effects were taken into </a:t>
            </a: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account in simulations</a:t>
            </a:r>
            <a:endParaRPr lang="en-US" sz="1500" i="1" kern="0" dirty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0" lvl="1" algn="just" defTabSz="829366">
              <a:lnSpc>
                <a:spcPct val="125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- lack </a:t>
            </a:r>
            <a:r>
              <a:rPr lang="en-US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of </a:t>
            </a: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information </a:t>
            </a:r>
            <a:r>
              <a:rPr lang="en-US" sz="15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from a “witness</a:t>
            </a:r>
            <a:r>
              <a:rPr lang="en-US" sz="15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”</a:t>
            </a:r>
            <a:r>
              <a:rPr lang="en-GB" sz="1600" i="1" kern="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(</a:t>
            </a:r>
            <a:r>
              <a:rPr lang="en-GB" sz="1600" i="1" kern="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detector with a better position resolution)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2225664"/>
            <a:ext cx="838200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espite the fact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1002</Words>
  <Application>Microsoft Office PowerPoint</Application>
  <PresentationFormat>On-screen Show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Office Theme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 study – simulation I</vt:lpstr>
      <vt:lpstr>PowerPoint Presentation</vt:lpstr>
      <vt:lpstr>Conclusions &amp; Outlook</vt:lpstr>
      <vt:lpstr>Back-up slide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Amprenta</dc:creator>
  <cp:lastModifiedBy>Amprenta</cp:lastModifiedBy>
  <cp:revision>172</cp:revision>
  <dcterms:modified xsi:type="dcterms:W3CDTF">2012-09-19T19:08:20Z</dcterms:modified>
</cp:coreProperties>
</file>